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70" r:id="rId11"/>
    <p:sldId id="264" r:id="rId12"/>
    <p:sldId id="271" r:id="rId13"/>
    <p:sldId id="266" r:id="rId14"/>
    <p:sldId id="268" r:id="rId15"/>
    <p:sldId id="267" r:id="rId16"/>
    <p:sldId id="272" r:id="rId17"/>
    <p:sldId id="269" r:id="rId18"/>
    <p:sldId id="273" r:id="rId19"/>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FC7ED8F-4A09-430E-9077-C03D96B48EFF}" type="datetimeFigureOut">
              <a:rPr lang="ru-RU"/>
              <a:pPr>
                <a:defRPr/>
              </a:pPr>
              <a:t>25.06.2020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09A7310-C124-48F8-843D-23E7F87D6B91}" type="slidenum">
              <a:rPr lang="ru-RU"/>
              <a:pPr>
                <a:defRPr/>
              </a:pPr>
              <a:t>‹#›</a:t>
            </a:fld>
            <a:endParaRPr lang="ru-RU"/>
          </a:p>
        </p:txBody>
      </p:sp>
    </p:spTree>
    <p:extLst>
      <p:ext uri="{BB962C8B-B14F-4D97-AF65-F5344CB8AC3E}">
        <p14:creationId xmlns:p14="http://schemas.microsoft.com/office/powerpoint/2010/main" val="22663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7497E0F-7E4E-4CC5-8584-C33EC035BE41}" type="datetimeFigureOut">
              <a:rPr lang="ru-RU"/>
              <a:pPr>
                <a:defRPr/>
              </a:pPr>
              <a:t>25.06.2020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4051A1-CC0A-4CA8-9253-CD13C8379BA3}" type="slidenum">
              <a:rPr lang="ru-RU"/>
              <a:pPr>
                <a:defRPr/>
              </a:pPr>
              <a:t>‹#›</a:t>
            </a:fld>
            <a:endParaRPr lang="ru-RU"/>
          </a:p>
        </p:txBody>
      </p:sp>
    </p:spTree>
    <p:extLst>
      <p:ext uri="{BB962C8B-B14F-4D97-AF65-F5344CB8AC3E}">
        <p14:creationId xmlns:p14="http://schemas.microsoft.com/office/powerpoint/2010/main" val="189893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9E91DB1-305C-4812-9E73-68FA81289019}" type="datetimeFigureOut">
              <a:rPr lang="ru-RU"/>
              <a:pPr>
                <a:defRPr/>
              </a:pPr>
              <a:t>25.06.2020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1A21E4E-D5CA-460D-91F6-0A057F9580B7}" type="slidenum">
              <a:rPr lang="ru-RU"/>
              <a:pPr>
                <a:defRPr/>
              </a:pPr>
              <a:t>‹#›</a:t>
            </a:fld>
            <a:endParaRPr lang="ru-RU"/>
          </a:p>
        </p:txBody>
      </p:sp>
    </p:spTree>
    <p:extLst>
      <p:ext uri="{BB962C8B-B14F-4D97-AF65-F5344CB8AC3E}">
        <p14:creationId xmlns:p14="http://schemas.microsoft.com/office/powerpoint/2010/main" val="66252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FCB8400-5089-4EDD-A46C-E99A55CB30E7}" type="datetimeFigureOut">
              <a:rPr lang="ru-RU"/>
              <a:pPr>
                <a:defRPr/>
              </a:pPr>
              <a:t>25.06.2020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1E9DB2-169E-49D4-85D3-6475F72249C7}" type="slidenum">
              <a:rPr lang="ru-RU"/>
              <a:pPr>
                <a:defRPr/>
              </a:pPr>
              <a:t>‹#›</a:t>
            </a:fld>
            <a:endParaRPr lang="ru-RU"/>
          </a:p>
        </p:txBody>
      </p:sp>
    </p:spTree>
    <p:extLst>
      <p:ext uri="{BB962C8B-B14F-4D97-AF65-F5344CB8AC3E}">
        <p14:creationId xmlns:p14="http://schemas.microsoft.com/office/powerpoint/2010/main" val="192894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D7A6BF7-6365-4574-AA28-6E923C890CA4}" type="datetimeFigureOut">
              <a:rPr lang="ru-RU"/>
              <a:pPr>
                <a:defRPr/>
              </a:pPr>
              <a:t>25.06.2020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CE0640E-8F14-4DCF-A152-63E64AF5A015}" type="slidenum">
              <a:rPr lang="ru-RU"/>
              <a:pPr>
                <a:defRPr/>
              </a:pPr>
              <a:t>‹#›</a:t>
            </a:fld>
            <a:endParaRPr lang="ru-RU"/>
          </a:p>
        </p:txBody>
      </p:sp>
    </p:spTree>
    <p:extLst>
      <p:ext uri="{BB962C8B-B14F-4D97-AF65-F5344CB8AC3E}">
        <p14:creationId xmlns:p14="http://schemas.microsoft.com/office/powerpoint/2010/main" val="146091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39A53E9-6117-4252-9CC1-BA23F87E117E}" type="datetimeFigureOut">
              <a:rPr lang="ru-RU"/>
              <a:pPr>
                <a:defRPr/>
              </a:pPr>
              <a:t>25.06.2020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85C1587-3902-49B5-83A9-B10121F1CCCB}" type="slidenum">
              <a:rPr lang="ru-RU"/>
              <a:pPr>
                <a:defRPr/>
              </a:pPr>
              <a:t>‹#›</a:t>
            </a:fld>
            <a:endParaRPr lang="ru-RU"/>
          </a:p>
        </p:txBody>
      </p:sp>
    </p:spTree>
    <p:extLst>
      <p:ext uri="{BB962C8B-B14F-4D97-AF65-F5344CB8AC3E}">
        <p14:creationId xmlns:p14="http://schemas.microsoft.com/office/powerpoint/2010/main" val="862020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97A8DFE-0490-4487-BC15-DA58E519D1FD}" type="datetimeFigureOut">
              <a:rPr lang="ru-RU"/>
              <a:pPr>
                <a:defRPr/>
              </a:pPr>
              <a:t>25.06.2020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E2622B7-46A8-42E5-AE5F-6656F9BEC956}" type="slidenum">
              <a:rPr lang="ru-RU"/>
              <a:pPr>
                <a:defRPr/>
              </a:pPr>
              <a:t>‹#›</a:t>
            </a:fld>
            <a:endParaRPr lang="ru-RU"/>
          </a:p>
        </p:txBody>
      </p:sp>
    </p:spTree>
    <p:extLst>
      <p:ext uri="{BB962C8B-B14F-4D97-AF65-F5344CB8AC3E}">
        <p14:creationId xmlns:p14="http://schemas.microsoft.com/office/powerpoint/2010/main" val="241312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F7177F8-3E0D-4A94-B56D-C735FA1603E1}" type="datetimeFigureOut">
              <a:rPr lang="ru-RU"/>
              <a:pPr>
                <a:defRPr/>
              </a:pPr>
              <a:t>25.06.2020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76F1A20-8E84-4210-9DE2-B5FC47ACB5C4}" type="slidenum">
              <a:rPr lang="ru-RU"/>
              <a:pPr>
                <a:defRPr/>
              </a:pPr>
              <a:t>‹#›</a:t>
            </a:fld>
            <a:endParaRPr lang="ru-RU"/>
          </a:p>
        </p:txBody>
      </p:sp>
    </p:spTree>
    <p:extLst>
      <p:ext uri="{BB962C8B-B14F-4D97-AF65-F5344CB8AC3E}">
        <p14:creationId xmlns:p14="http://schemas.microsoft.com/office/powerpoint/2010/main" val="427591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A9684FF-78B6-4AA9-A2F1-01AA78C14DB4}" type="datetimeFigureOut">
              <a:rPr lang="ru-RU"/>
              <a:pPr>
                <a:defRPr/>
              </a:pPr>
              <a:t>25.06.2020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CF2EF06-C5AE-4FB4-9608-44B7C7A9528A}" type="slidenum">
              <a:rPr lang="ru-RU"/>
              <a:pPr>
                <a:defRPr/>
              </a:pPr>
              <a:t>‹#›</a:t>
            </a:fld>
            <a:endParaRPr lang="ru-RU"/>
          </a:p>
        </p:txBody>
      </p:sp>
    </p:spTree>
    <p:extLst>
      <p:ext uri="{BB962C8B-B14F-4D97-AF65-F5344CB8AC3E}">
        <p14:creationId xmlns:p14="http://schemas.microsoft.com/office/powerpoint/2010/main" val="429117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6808EB8-882B-4A77-9A8A-66BF3F08347A}" type="datetimeFigureOut">
              <a:rPr lang="ru-RU"/>
              <a:pPr>
                <a:defRPr/>
              </a:pPr>
              <a:t>25.06.2020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9F14C9F-096D-4E89-8601-0BDE3F175064}" type="slidenum">
              <a:rPr lang="ru-RU"/>
              <a:pPr>
                <a:defRPr/>
              </a:pPr>
              <a:t>‹#›</a:t>
            </a:fld>
            <a:endParaRPr lang="ru-RU"/>
          </a:p>
        </p:txBody>
      </p:sp>
    </p:spTree>
    <p:extLst>
      <p:ext uri="{BB962C8B-B14F-4D97-AF65-F5344CB8AC3E}">
        <p14:creationId xmlns:p14="http://schemas.microsoft.com/office/powerpoint/2010/main" val="174014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2BAFC2B-90E9-4BD5-98FB-6704CB7CEAB6}" type="datetimeFigureOut">
              <a:rPr lang="ru-RU"/>
              <a:pPr>
                <a:defRPr/>
              </a:pPr>
              <a:t>25.06.2020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31D46BB-0A9E-4E03-A888-9802E562AEB4}" type="slidenum">
              <a:rPr lang="ru-RU"/>
              <a:pPr>
                <a:defRPr/>
              </a:pPr>
              <a:t>‹#›</a:t>
            </a:fld>
            <a:endParaRPr lang="ru-RU"/>
          </a:p>
        </p:txBody>
      </p:sp>
    </p:spTree>
    <p:extLst>
      <p:ext uri="{BB962C8B-B14F-4D97-AF65-F5344CB8AC3E}">
        <p14:creationId xmlns:p14="http://schemas.microsoft.com/office/powerpoint/2010/main" val="387923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4819853E-54C4-4E89-AFD2-0149C7299DF8}" type="datetimeFigureOut">
              <a:rPr lang="ru-RU"/>
              <a:pPr>
                <a:defRPr/>
              </a:pPr>
              <a:t>25.06.2020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C130C501-D752-405E-A884-6B951B6D596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Usert\Downloads\&#1043;&#1086;&#1083;&#1086;&#1089;_200624.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1352496"/>
            <a:ext cx="8143932" cy="2862322"/>
          </a:xfrm>
          <a:prstGeom prst="rect">
            <a:avLst/>
          </a:prstGeom>
          <a:noFill/>
        </p:spPr>
        <p:txBody>
          <a:bodyPr>
            <a:spAutoFit/>
          </a:bodyPr>
          <a:lstStyle/>
          <a:p>
            <a:pPr algn="ctr" eaLnBrk="1" fontAlgn="auto" hangingPunct="1">
              <a:spcBef>
                <a:spcPts val="0"/>
              </a:spcBef>
              <a:spcAft>
                <a:spcPts val="0"/>
              </a:spcAft>
              <a:defRPr/>
            </a:pPr>
            <a:r>
              <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ХІХ – ХХ </a:t>
            </a:r>
            <a:r>
              <a:rPr lang="ru-RU"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ғ</a:t>
            </a:r>
            <a:r>
              <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ru-RU"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Қазақ </a:t>
            </a:r>
            <a:r>
              <a:rPr lang="ru-RU"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халқының  </a:t>
            </a:r>
            <a:r>
              <a:rPr lang="ru-RU"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ағаш  өнері</a:t>
            </a:r>
            <a:r>
              <a:rPr lang="ru-RU"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r>
              <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eaLnBrk="1" fontAlgn="auto" hangingPunct="1">
              <a:spcBef>
                <a:spcPts val="0"/>
              </a:spcBef>
              <a:spcAft>
                <a:spcPts val="0"/>
              </a:spcAft>
              <a:defRPr/>
            </a:pPr>
            <a:r>
              <a:rPr lang="ru-RU"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Ыдыс</a:t>
            </a:r>
            <a:r>
              <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 </a:t>
            </a:r>
            <a:r>
              <a:rPr lang="ru-RU"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аяқ   </a:t>
            </a:r>
            <a:r>
              <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пен </a:t>
            </a:r>
            <a:r>
              <a:rPr lang="ru-RU"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тұрмыстық   бұйымдар</a:t>
            </a:r>
            <a:r>
              <a:rPr lang="ru-RU"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5" name="Голос_200624.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3307">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t\Desktop\23-06-2020_12-32-56\IMG-20200623-WA0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357188"/>
            <a:ext cx="7381875" cy="553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8314">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1" descr="F:\Фото экспонаты\20191003_113709.jpg"/>
          <p:cNvPicPr>
            <a:picLocks noChangeAspect="1" noChangeArrowheads="1"/>
          </p:cNvPicPr>
          <p:nvPr/>
        </p:nvPicPr>
        <p:blipFill>
          <a:blip r:embed="rId2">
            <a:extLst>
              <a:ext uri="{28A0092B-C50C-407E-A947-70E740481C1C}">
                <a14:useLocalDpi xmlns:a14="http://schemas.microsoft.com/office/drawing/2010/main" val="0"/>
              </a:ext>
            </a:extLst>
          </a:blip>
          <a:srcRect l="9016" r="8971" b="1526"/>
          <a:stretch>
            <a:fillRect/>
          </a:stretch>
        </p:blipFill>
        <p:spPr bwMode="auto">
          <a:xfrm>
            <a:off x="1214438" y="785813"/>
            <a:ext cx="6715125"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2262">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t\Desktop\23-06-2020_12-32-56\IMG-20200623-WA0014.jpg"/>
          <p:cNvPicPr>
            <a:picLocks noChangeAspect="1" noChangeArrowheads="1"/>
          </p:cNvPicPr>
          <p:nvPr/>
        </p:nvPicPr>
        <p:blipFill>
          <a:blip r:embed="rId2">
            <a:extLst>
              <a:ext uri="{28A0092B-C50C-407E-A947-70E740481C1C}">
                <a14:useLocalDpi xmlns:a14="http://schemas.microsoft.com/office/drawing/2010/main" val="0"/>
              </a:ext>
            </a:extLst>
          </a:blip>
          <a:srcRect b="17607"/>
          <a:stretch>
            <a:fillRect/>
          </a:stretch>
        </p:blipFill>
        <p:spPr bwMode="auto">
          <a:xfrm>
            <a:off x="928688" y="1714500"/>
            <a:ext cx="73993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86125" y="785813"/>
            <a:ext cx="3571875" cy="461962"/>
          </a:xfrm>
          <a:prstGeom prst="rect">
            <a:avLst/>
          </a:prstGeom>
          <a:noFill/>
        </p:spPr>
        <p:txBody>
          <a:bodyPr>
            <a:spAutoFit/>
          </a:bodyPr>
          <a:lstStyle/>
          <a:p>
            <a:pPr algn="ctr" eaLnBrk="1" fontAlgn="auto" hangingPunct="1">
              <a:spcBef>
                <a:spcPts val="0"/>
              </a:spcBef>
              <a:spcAft>
                <a:spcPts val="0"/>
              </a:spcAft>
              <a:defRPr/>
            </a:pPr>
            <a:r>
              <a:rPr lang="kk-KZ" sz="2400" b="1" dirty="0">
                <a:solidFill>
                  <a:schemeClr val="accent2">
                    <a:lumMod val="75000"/>
                  </a:schemeClr>
                </a:solidFill>
                <a:latin typeface="Times New Roman" pitchFamily="18" charset="0"/>
                <a:cs typeface="Times New Roman" pitchFamily="18" charset="0"/>
              </a:rPr>
              <a:t>Ағаш ыдыстар. ХХғ.о.</a:t>
            </a:r>
            <a:endParaRPr lang="ru-RU" sz="2400" b="1" dirty="0">
              <a:solidFill>
                <a:schemeClr val="accent2">
                  <a:lumMod val="75000"/>
                </a:schemeClr>
              </a:solidFill>
              <a:latin typeface="Times New Roman" pitchFamily="18" charset="0"/>
              <a:cs typeface="Times New Roman" pitchFamily="18" charset="0"/>
            </a:endParaRPr>
          </a:p>
        </p:txBody>
      </p:sp>
    </p:spTree>
  </p:cSld>
  <p:clrMapOvr>
    <a:masterClrMapping/>
  </p:clrMapOvr>
  <p:transition advTm="13214">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t\Desktop\23-06-2020_12-32-56\IMG-20200623-WA0017.jpg"/>
          <p:cNvPicPr>
            <a:picLocks noChangeAspect="1" noChangeArrowheads="1"/>
          </p:cNvPicPr>
          <p:nvPr/>
        </p:nvPicPr>
        <p:blipFill>
          <a:blip r:embed="rId2">
            <a:extLst>
              <a:ext uri="{28A0092B-C50C-407E-A947-70E740481C1C}">
                <a14:useLocalDpi xmlns:a14="http://schemas.microsoft.com/office/drawing/2010/main" val="0"/>
              </a:ext>
            </a:extLst>
          </a:blip>
          <a:srcRect l="29269" r="30313" b="19861"/>
          <a:stretch>
            <a:fillRect/>
          </a:stretch>
        </p:blipFill>
        <p:spPr bwMode="auto">
          <a:xfrm>
            <a:off x="1428750" y="500063"/>
            <a:ext cx="2071688"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C:\Users\Usert\Desktop\23-06-2020_12-32-56\IMG-20200623-WA0023.jpg"/>
          <p:cNvPicPr>
            <a:picLocks noChangeAspect="1" noChangeArrowheads="1"/>
          </p:cNvPicPr>
          <p:nvPr/>
        </p:nvPicPr>
        <p:blipFill>
          <a:blip r:embed="rId3">
            <a:extLst>
              <a:ext uri="{28A0092B-C50C-407E-A947-70E740481C1C}">
                <a14:useLocalDpi xmlns:a14="http://schemas.microsoft.com/office/drawing/2010/main" val="0"/>
              </a:ext>
            </a:extLst>
          </a:blip>
          <a:srcRect t="19835" r="71545" b="16254"/>
          <a:stretch>
            <a:fillRect/>
          </a:stretch>
        </p:blipFill>
        <p:spPr bwMode="auto">
          <a:xfrm>
            <a:off x="5286375" y="571500"/>
            <a:ext cx="3214688"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643313" y="2643188"/>
            <a:ext cx="1643062" cy="708025"/>
          </a:xfrm>
          <a:prstGeom prst="rect">
            <a:avLst/>
          </a:prstGeom>
          <a:noFill/>
        </p:spPr>
        <p:txBody>
          <a:bodyPr>
            <a:spAutoFit/>
          </a:bodyPr>
          <a:lstStyle/>
          <a:p>
            <a:pPr algn="ctr" eaLnBrk="1" fontAlgn="auto" hangingPunct="1">
              <a:spcBef>
                <a:spcPts val="0"/>
              </a:spcBef>
              <a:spcAft>
                <a:spcPts val="0"/>
              </a:spcAft>
              <a:defRPr/>
            </a:pPr>
            <a:r>
              <a:rPr lang="kk-KZ" sz="2000" b="1" dirty="0">
                <a:solidFill>
                  <a:schemeClr val="accent2">
                    <a:lumMod val="75000"/>
                  </a:schemeClr>
                </a:solidFill>
                <a:latin typeface="Times New Roman" pitchFamily="18" charset="0"/>
                <a:cs typeface="Times New Roman" pitchFamily="18" charset="0"/>
              </a:rPr>
              <a:t>Келі – келсап. ХХғ.</a:t>
            </a:r>
            <a:endParaRPr lang="ru-RU" sz="2000" b="1" dirty="0">
              <a:solidFill>
                <a:schemeClr val="accent2">
                  <a:lumMod val="75000"/>
                </a:schemeClr>
              </a:solidFill>
              <a:latin typeface="Times New Roman" pitchFamily="18" charset="0"/>
              <a:cs typeface="Times New Roman" pitchFamily="18" charset="0"/>
            </a:endParaRPr>
          </a:p>
        </p:txBody>
      </p:sp>
    </p:spTree>
  </p:cSld>
  <p:clrMapOvr>
    <a:masterClrMapping/>
  </p:clrMapOvr>
  <p:transition advTm="4353">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ert\Desktop\23-06-2020_12-32-56\IMG-20200623-WA0021.jpg"/>
          <p:cNvPicPr>
            <a:picLocks noChangeAspect="1" noChangeArrowheads="1"/>
          </p:cNvPicPr>
          <p:nvPr/>
        </p:nvPicPr>
        <p:blipFill>
          <a:blip r:embed="rId2" cstate="print">
            <a:extLst>
              <a:ext uri="{28A0092B-C50C-407E-A947-70E740481C1C}">
                <a14:useLocalDpi xmlns:a14="http://schemas.microsoft.com/office/drawing/2010/main" val="0"/>
              </a:ext>
            </a:extLst>
          </a:blip>
          <a:srcRect l="12956" r="16280" b="1662"/>
          <a:stretch>
            <a:fillRect/>
          </a:stretch>
        </p:blipFill>
        <p:spPr bwMode="auto">
          <a:xfrm>
            <a:off x="500063" y="642938"/>
            <a:ext cx="3563937"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C:\Users\Usert\Desktop\23-06-2020_12-32-56\IMG-20200623-WA0015.jpg"/>
          <p:cNvPicPr>
            <a:picLocks noChangeAspect="1" noChangeArrowheads="1"/>
          </p:cNvPicPr>
          <p:nvPr/>
        </p:nvPicPr>
        <p:blipFill>
          <a:blip r:embed="rId3">
            <a:extLst>
              <a:ext uri="{28A0092B-C50C-407E-A947-70E740481C1C}">
                <a14:useLocalDpi xmlns:a14="http://schemas.microsoft.com/office/drawing/2010/main" val="0"/>
              </a:ext>
            </a:extLst>
          </a:blip>
          <a:srcRect l="40298" r="2611" b="19402"/>
          <a:stretch>
            <a:fillRect/>
          </a:stretch>
        </p:blipFill>
        <p:spPr bwMode="auto">
          <a:xfrm>
            <a:off x="4857750" y="2428875"/>
            <a:ext cx="3913188"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929188" y="928688"/>
            <a:ext cx="2643187" cy="708025"/>
          </a:xfrm>
          <a:prstGeom prst="rect">
            <a:avLst/>
          </a:prstGeom>
          <a:noFill/>
        </p:spPr>
        <p:txBody>
          <a:bodyPr>
            <a:spAutoFit/>
          </a:bodyPr>
          <a:lstStyle/>
          <a:p>
            <a:pPr algn="ctr" eaLnBrk="1" fontAlgn="auto" hangingPunct="1">
              <a:spcBef>
                <a:spcPts val="0"/>
              </a:spcBef>
              <a:spcAft>
                <a:spcPts val="0"/>
              </a:spcAft>
              <a:defRPr/>
            </a:pPr>
            <a:r>
              <a:rPr lang="kk-KZ" sz="2000" b="1" dirty="0">
                <a:solidFill>
                  <a:schemeClr val="accent2">
                    <a:lumMod val="75000"/>
                  </a:schemeClr>
                </a:solidFill>
                <a:latin typeface="Times New Roman" pitchFamily="18" charset="0"/>
                <a:cs typeface="Times New Roman" pitchFamily="18" charset="0"/>
              </a:rPr>
              <a:t>Асадал. ХХғ. Ыдыс-аяқ қоятын жәшік.</a:t>
            </a:r>
            <a:endParaRPr lang="ru-RU" sz="2000" b="1" dirty="0">
              <a:solidFill>
                <a:schemeClr val="accent2">
                  <a:lumMod val="75000"/>
                </a:schemeClr>
              </a:solidFill>
              <a:latin typeface="Times New Roman" pitchFamily="18" charset="0"/>
              <a:cs typeface="Times New Roman" pitchFamily="18" charset="0"/>
            </a:endParaRPr>
          </a:p>
        </p:txBody>
      </p:sp>
    </p:spTree>
  </p:cSld>
  <p:clrMapOvr>
    <a:masterClrMapping/>
  </p:clrMapOvr>
  <p:transition advTm="29266">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sert\Desktop\23-06-2020_12-32-56\IMG-20200623-WA0018.jpg"/>
          <p:cNvPicPr>
            <a:picLocks noChangeAspect="1" noChangeArrowheads="1"/>
          </p:cNvPicPr>
          <p:nvPr/>
        </p:nvPicPr>
        <p:blipFill>
          <a:blip r:embed="rId2">
            <a:extLst>
              <a:ext uri="{28A0092B-C50C-407E-A947-70E740481C1C}">
                <a14:useLocalDpi xmlns:a14="http://schemas.microsoft.com/office/drawing/2010/main" val="0"/>
              </a:ext>
            </a:extLst>
          </a:blip>
          <a:srcRect l="27541" t="1967" r="55409" b="3606"/>
          <a:stretch>
            <a:fillRect/>
          </a:stretch>
        </p:blipFill>
        <p:spPr bwMode="auto">
          <a:xfrm>
            <a:off x="1500188" y="642938"/>
            <a:ext cx="763587"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C:\Users\Usert\Desktop\23-06-2020_12-32-56\IMG-20200623-WA0018.jpg"/>
          <p:cNvPicPr>
            <a:picLocks noChangeAspect="1" noChangeArrowheads="1"/>
          </p:cNvPicPr>
          <p:nvPr/>
        </p:nvPicPr>
        <p:blipFill>
          <a:blip r:embed="rId2">
            <a:extLst>
              <a:ext uri="{28A0092B-C50C-407E-A947-70E740481C1C}">
                <a14:useLocalDpi xmlns:a14="http://schemas.microsoft.com/office/drawing/2010/main" val="0"/>
              </a:ext>
            </a:extLst>
          </a:blip>
          <a:srcRect l="16743" r="47906" b="12093"/>
          <a:stretch>
            <a:fillRect/>
          </a:stretch>
        </p:blipFill>
        <p:spPr bwMode="auto">
          <a:xfrm>
            <a:off x="5715000" y="642938"/>
            <a:ext cx="2286000"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00313" y="2214563"/>
            <a:ext cx="3143250" cy="1016000"/>
          </a:xfrm>
          <a:prstGeom prst="rect">
            <a:avLst/>
          </a:prstGeom>
          <a:noFill/>
        </p:spPr>
        <p:txBody>
          <a:bodyPr>
            <a:spAutoFit/>
          </a:bodyPr>
          <a:lstStyle/>
          <a:p>
            <a:pPr algn="ctr" eaLnBrk="1" fontAlgn="auto" hangingPunct="1">
              <a:spcBef>
                <a:spcPts val="0"/>
              </a:spcBef>
              <a:spcAft>
                <a:spcPts val="0"/>
              </a:spcAft>
              <a:defRPr/>
            </a:pPr>
            <a:r>
              <a:rPr lang="kk-KZ" sz="2000" b="1" dirty="0">
                <a:solidFill>
                  <a:schemeClr val="accent2">
                    <a:lumMod val="75000"/>
                  </a:schemeClr>
                </a:solidFill>
                <a:latin typeface="Times New Roman" pitchFamily="18" charset="0"/>
                <a:cs typeface="Times New Roman" pitchFamily="18" charset="0"/>
              </a:rPr>
              <a:t>Адалбақан. ХХғ. Киім, қару-жарақ ілуге пайдаланған.</a:t>
            </a:r>
            <a:endParaRPr lang="ru-RU" sz="2000" b="1" dirty="0">
              <a:solidFill>
                <a:schemeClr val="accent2">
                  <a:lumMod val="75000"/>
                </a:schemeClr>
              </a:solidFill>
              <a:latin typeface="Times New Roman" pitchFamily="18" charset="0"/>
              <a:cs typeface="Times New Roman" pitchFamily="18" charset="0"/>
            </a:endParaRPr>
          </a:p>
        </p:txBody>
      </p:sp>
    </p:spTree>
  </p:cSld>
  <p:clrMapOvr>
    <a:masterClrMapping/>
  </p:clrMapOvr>
  <p:transition advTm="44429">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t\Desktop\23-06-2020_12-32-56\IMG-20200623-WA0025.jpg"/>
          <p:cNvPicPr>
            <a:picLocks noChangeAspect="1" noChangeArrowheads="1"/>
          </p:cNvPicPr>
          <p:nvPr/>
        </p:nvPicPr>
        <p:blipFill>
          <a:blip r:embed="rId2">
            <a:extLst>
              <a:ext uri="{28A0092B-C50C-407E-A947-70E740481C1C}">
                <a14:useLocalDpi xmlns:a14="http://schemas.microsoft.com/office/drawing/2010/main" val="0"/>
              </a:ext>
            </a:extLst>
          </a:blip>
          <a:srcRect r="17503" b="35938"/>
          <a:stretch>
            <a:fillRect/>
          </a:stretch>
        </p:blipFill>
        <p:spPr bwMode="auto">
          <a:xfrm>
            <a:off x="1285875" y="2357438"/>
            <a:ext cx="650081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57375" y="785813"/>
            <a:ext cx="5286375" cy="830262"/>
          </a:xfrm>
          <a:prstGeom prst="rect">
            <a:avLst/>
          </a:prstGeom>
          <a:noFill/>
        </p:spPr>
        <p:txBody>
          <a:bodyPr>
            <a:spAutoFit/>
          </a:bodyPr>
          <a:lstStyle/>
          <a:p>
            <a:pPr algn="ctr" eaLnBrk="1" fontAlgn="auto" hangingPunct="1">
              <a:spcBef>
                <a:spcPts val="0"/>
              </a:spcBef>
              <a:spcAft>
                <a:spcPts val="0"/>
              </a:spcAft>
              <a:defRPr/>
            </a:pPr>
            <a:r>
              <a:rPr lang="kk-KZ" sz="2400" b="1" dirty="0">
                <a:solidFill>
                  <a:schemeClr val="accent2">
                    <a:lumMod val="75000"/>
                  </a:schemeClr>
                </a:solidFill>
                <a:latin typeface="Times New Roman" pitchFamily="18" charset="0"/>
                <a:cs typeface="Times New Roman" pitchFamily="18" charset="0"/>
              </a:rPr>
              <a:t>Тостағандар. ХХғ. а. </a:t>
            </a:r>
          </a:p>
          <a:p>
            <a:pPr algn="ctr" eaLnBrk="1" fontAlgn="auto" hangingPunct="1">
              <a:spcBef>
                <a:spcPts val="0"/>
              </a:spcBef>
              <a:spcAft>
                <a:spcPts val="0"/>
              </a:spcAft>
              <a:defRPr/>
            </a:pPr>
            <a:r>
              <a:rPr lang="kk-KZ" sz="2400" b="1" dirty="0">
                <a:solidFill>
                  <a:schemeClr val="accent2">
                    <a:lumMod val="75000"/>
                  </a:schemeClr>
                </a:solidFill>
                <a:latin typeface="Times New Roman" pitchFamily="18" charset="0"/>
                <a:cs typeface="Times New Roman" pitchFamily="18" charset="0"/>
              </a:rPr>
              <a:t>Қымыз ішуге арналған ыдыс.</a:t>
            </a:r>
            <a:endParaRPr lang="ru-RU" sz="2400" b="1" dirty="0">
              <a:solidFill>
                <a:schemeClr val="accent2">
                  <a:lumMod val="75000"/>
                </a:schemeClr>
              </a:solidFill>
              <a:latin typeface="Times New Roman" pitchFamily="18" charset="0"/>
              <a:cs typeface="Times New Roman" pitchFamily="18" charset="0"/>
            </a:endParaRPr>
          </a:p>
        </p:txBody>
      </p:sp>
    </p:spTree>
  </p:cSld>
  <p:clrMapOvr>
    <a:masterClrMapping/>
  </p:clrMapOvr>
  <p:transition advTm="49406">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sers\Usert\Desktop\23-06-2020_12-32-56\IMG-20200623-WA0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143000"/>
            <a:ext cx="7215188"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714625" y="357188"/>
            <a:ext cx="3786188" cy="461962"/>
          </a:xfrm>
          <a:prstGeom prst="rect">
            <a:avLst/>
          </a:prstGeom>
          <a:noFill/>
        </p:spPr>
        <p:txBody>
          <a:bodyPr>
            <a:spAutoFit/>
          </a:bodyPr>
          <a:lstStyle/>
          <a:p>
            <a:pPr algn="ctr" eaLnBrk="1" fontAlgn="auto" hangingPunct="1">
              <a:spcBef>
                <a:spcPts val="0"/>
              </a:spcBef>
              <a:spcAft>
                <a:spcPts val="0"/>
              </a:spcAft>
              <a:defRPr/>
            </a:pPr>
            <a:r>
              <a:rPr lang="kk-KZ" sz="2400" b="1" dirty="0">
                <a:solidFill>
                  <a:schemeClr val="accent2">
                    <a:lumMod val="75000"/>
                  </a:schemeClr>
                </a:solidFill>
                <a:latin typeface="Times New Roman" pitchFamily="18" charset="0"/>
                <a:cs typeface="Times New Roman" pitchFamily="18" charset="0"/>
              </a:rPr>
              <a:t>Сандық. Жүкаяқ. ХХғ.а</a:t>
            </a:r>
            <a:r>
              <a:rPr lang="kk-KZ"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transition advTm="31293">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1688" y="2571750"/>
            <a:ext cx="5857875" cy="646113"/>
          </a:xfrm>
          <a:prstGeom prst="rect">
            <a:avLst/>
          </a:prstGeom>
          <a:noFill/>
        </p:spPr>
        <p:txBody>
          <a:bodyPr>
            <a:spAutoFit/>
          </a:bodyPr>
          <a:lstStyle/>
          <a:p>
            <a:pPr algn="ctr" eaLnBrk="1" fontAlgn="auto" hangingPunct="1">
              <a:spcBef>
                <a:spcPts val="0"/>
              </a:spcBef>
              <a:spcAft>
                <a:spcPts val="0"/>
              </a:spcAft>
              <a:defRPr/>
            </a:pPr>
            <a:r>
              <a:rPr lang="kk-KZ" sz="3600" b="1" dirty="0">
                <a:solidFill>
                  <a:schemeClr val="accent2">
                    <a:lumMod val="75000"/>
                  </a:schemeClr>
                </a:solidFill>
                <a:latin typeface="Times New Roman" pitchFamily="18" charset="0"/>
                <a:cs typeface="Times New Roman" pitchFamily="18" charset="0"/>
              </a:rPr>
              <a:t>Назарларыңызға рахмет!</a:t>
            </a:r>
            <a:endParaRPr lang="ru-RU" sz="3600" b="1" dirty="0">
              <a:solidFill>
                <a:schemeClr val="accent2">
                  <a:lumMod val="75000"/>
                </a:schemeClr>
              </a:solidFill>
              <a:latin typeface="Times New Roman" pitchFamily="18" charset="0"/>
              <a:cs typeface="Times New Roman" pitchFamily="18" charset="0"/>
            </a:endParaRPr>
          </a:p>
        </p:txBody>
      </p:sp>
    </p:spTree>
  </p:cSld>
  <p:clrMapOvr>
    <a:masterClrMapping/>
  </p:clrMapOvr>
  <p:transition advTm="2090">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t\Desktop\23-06-2020_12-32-56\IMG-20200623-WA0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42875"/>
            <a:ext cx="8715375"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6802">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t\Desktop\23-06-2020_12-32-56\IMG-20200623-WA0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42875"/>
            <a:ext cx="8786813"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1824">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t\Desktop\зергерлер\IMG-20200623-WA0028.jpg"/>
          <p:cNvPicPr>
            <a:picLocks noChangeAspect="1" noChangeArrowheads="1"/>
          </p:cNvPicPr>
          <p:nvPr/>
        </p:nvPicPr>
        <p:blipFill>
          <a:blip r:embed="rId2">
            <a:extLst>
              <a:ext uri="{28A0092B-C50C-407E-A947-70E740481C1C}">
                <a14:useLocalDpi xmlns:a14="http://schemas.microsoft.com/office/drawing/2010/main" val="0"/>
              </a:ext>
            </a:extLst>
          </a:blip>
          <a:srcRect l="5128" t="17308" r="35896" b="26923"/>
          <a:stretch>
            <a:fillRect/>
          </a:stretch>
        </p:blipFill>
        <p:spPr bwMode="auto">
          <a:xfrm>
            <a:off x="571500" y="285750"/>
            <a:ext cx="436245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000625" y="428625"/>
            <a:ext cx="3714750" cy="5170488"/>
          </a:xfrm>
          <a:prstGeom prst="rect">
            <a:avLst/>
          </a:prstGeom>
          <a:noFill/>
        </p:spPr>
        <p:txBody>
          <a:bodyPr>
            <a:spAutoFit/>
          </a:bodyPr>
          <a:lstStyle/>
          <a:p>
            <a:pPr algn="ctr" eaLnBrk="1" fontAlgn="auto" hangingPunct="1">
              <a:spcBef>
                <a:spcPts val="0"/>
              </a:spcBef>
              <a:spcAft>
                <a:spcPts val="0"/>
              </a:spcAft>
              <a:defRPr/>
            </a:pPr>
            <a:r>
              <a:rPr lang="kk-KZ" sz="2400" b="1" dirty="0">
                <a:solidFill>
                  <a:schemeClr val="accent2">
                    <a:lumMod val="75000"/>
                  </a:schemeClr>
                </a:solidFill>
                <a:latin typeface="Times New Roman" pitchFamily="18" charset="0"/>
                <a:cs typeface="Times New Roman" pitchFamily="18" charset="0"/>
              </a:rPr>
              <a:t>БИМАҒАНБЕТОВ  ТАПАЙ</a:t>
            </a:r>
          </a:p>
          <a:p>
            <a:pPr eaLnBrk="1" fontAlgn="auto" hangingPunct="1">
              <a:spcBef>
                <a:spcPts val="0"/>
              </a:spcBef>
              <a:spcAft>
                <a:spcPts val="0"/>
              </a:spcAft>
              <a:defRPr/>
            </a:pPr>
            <a:endParaRPr lang="kk-KZ" dirty="0">
              <a:latin typeface="Times New Roman" pitchFamily="18" charset="0"/>
              <a:cs typeface="Times New Roman" pitchFamily="18" charset="0"/>
            </a:endParaRPr>
          </a:p>
          <a:p>
            <a:pPr algn="ctr" eaLnBrk="1" fontAlgn="auto" hangingPunct="1">
              <a:spcBef>
                <a:spcPts val="0"/>
              </a:spcBef>
              <a:spcAft>
                <a:spcPts val="0"/>
              </a:spcAft>
              <a:defRPr/>
            </a:pPr>
            <a:r>
              <a:rPr lang="kk-KZ" sz="2400" b="1" dirty="0">
                <a:solidFill>
                  <a:schemeClr val="accent2">
                    <a:lumMod val="75000"/>
                  </a:schemeClr>
                </a:solidFill>
                <a:latin typeface="Times New Roman" pitchFamily="18" charset="0"/>
                <a:cs typeface="Times New Roman" pitchFamily="18" charset="0"/>
              </a:rPr>
              <a:t>1892 жылы Амангелді ауданы Иманов совхозында дүниеге келген. </a:t>
            </a:r>
          </a:p>
          <a:p>
            <a:pPr algn="just" eaLnBrk="1" fontAlgn="auto" hangingPunct="1">
              <a:spcBef>
                <a:spcPts val="0"/>
              </a:spcBef>
              <a:spcAft>
                <a:spcPts val="0"/>
              </a:spcAft>
              <a:defRPr/>
            </a:pPr>
            <a:r>
              <a:rPr lang="kk-KZ" sz="2400" b="1" dirty="0">
                <a:solidFill>
                  <a:schemeClr val="accent2">
                    <a:lumMod val="75000"/>
                  </a:schemeClr>
                </a:solidFill>
                <a:latin typeface="Times New Roman" pitchFamily="18" charset="0"/>
                <a:cs typeface="Times New Roman" pitchFamily="18" charset="0"/>
              </a:rPr>
              <a:t>Ауыл шаруашылығын өрге бастыруға зор еңбек еткен, механизм тетігін тапқырлықпен қолдан жасап, жалғастырған өнерпаз, табиғи дарынды ұста.</a:t>
            </a:r>
            <a:endParaRPr lang="ru-RU" sz="2400" b="1" dirty="0">
              <a:solidFill>
                <a:schemeClr val="accent2">
                  <a:lumMod val="75000"/>
                </a:schemeClr>
              </a:solidFill>
              <a:latin typeface="Times New Roman" pitchFamily="18" charset="0"/>
              <a:cs typeface="Times New Roman" pitchFamily="18" charset="0"/>
            </a:endParaRPr>
          </a:p>
        </p:txBody>
      </p:sp>
    </p:spTree>
  </p:cSld>
  <p:clrMapOvr>
    <a:masterClrMapping/>
  </p:clrMapOvr>
  <p:transition advTm="24726">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t\Desktop\зергерлер\IMG-20200623-WA0029.jpg"/>
          <p:cNvPicPr>
            <a:picLocks noChangeAspect="1" noChangeArrowheads="1"/>
          </p:cNvPicPr>
          <p:nvPr/>
        </p:nvPicPr>
        <p:blipFill>
          <a:blip r:embed="rId2">
            <a:extLst>
              <a:ext uri="{28A0092B-C50C-407E-A947-70E740481C1C}">
                <a14:useLocalDpi xmlns:a14="http://schemas.microsoft.com/office/drawing/2010/main" val="0"/>
              </a:ext>
            </a:extLst>
          </a:blip>
          <a:srcRect l="11702" t="20744" r="42554" b="29787"/>
          <a:stretch>
            <a:fillRect/>
          </a:stretch>
        </p:blipFill>
        <p:spPr bwMode="auto">
          <a:xfrm>
            <a:off x="571500" y="428625"/>
            <a:ext cx="4143375" cy="597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000625" y="1214438"/>
            <a:ext cx="3786188" cy="4432300"/>
          </a:xfrm>
          <a:prstGeom prst="rect">
            <a:avLst/>
          </a:prstGeom>
          <a:noFill/>
        </p:spPr>
        <p:txBody>
          <a:bodyPr>
            <a:spAutoFit/>
          </a:bodyPr>
          <a:lstStyle/>
          <a:p>
            <a:pPr algn="ctr" eaLnBrk="1" fontAlgn="auto" hangingPunct="1">
              <a:spcBef>
                <a:spcPts val="0"/>
              </a:spcBef>
              <a:spcAft>
                <a:spcPts val="0"/>
              </a:spcAft>
              <a:defRPr/>
            </a:pPr>
            <a:r>
              <a:rPr lang="kk-KZ" sz="2400" b="1" dirty="0">
                <a:solidFill>
                  <a:schemeClr val="accent2">
                    <a:lumMod val="75000"/>
                  </a:schemeClr>
                </a:solidFill>
                <a:latin typeface="Times New Roman" pitchFamily="18" charset="0"/>
                <a:cs typeface="Times New Roman" pitchFamily="18" charset="0"/>
              </a:rPr>
              <a:t>ЕЛІКБАЕВ    МЫРЗАХМЕТ</a:t>
            </a:r>
          </a:p>
          <a:p>
            <a:pPr eaLnBrk="1" fontAlgn="auto" hangingPunct="1">
              <a:spcBef>
                <a:spcPts val="0"/>
              </a:spcBef>
              <a:spcAft>
                <a:spcPts val="0"/>
              </a:spcAft>
              <a:defRPr/>
            </a:pPr>
            <a:endParaRPr lang="kk-KZ" b="1" dirty="0">
              <a:solidFill>
                <a:schemeClr val="accent2">
                  <a:lumMod val="75000"/>
                </a:schemeClr>
              </a:solidFill>
              <a:latin typeface="Times New Roman" pitchFamily="18" charset="0"/>
              <a:cs typeface="Times New Roman" pitchFamily="18" charset="0"/>
            </a:endParaRPr>
          </a:p>
          <a:p>
            <a:pPr algn="ctr" eaLnBrk="1" fontAlgn="auto" hangingPunct="1">
              <a:spcBef>
                <a:spcPts val="0"/>
              </a:spcBef>
              <a:spcAft>
                <a:spcPts val="0"/>
              </a:spcAft>
              <a:defRPr/>
            </a:pPr>
            <a:r>
              <a:rPr lang="kk-KZ" b="1" dirty="0">
                <a:solidFill>
                  <a:schemeClr val="accent2">
                    <a:lumMod val="75000"/>
                  </a:schemeClr>
                </a:solidFill>
                <a:latin typeface="Times New Roman" pitchFamily="18" charset="0"/>
                <a:cs typeface="Times New Roman" pitchFamily="18" charset="0"/>
              </a:rPr>
              <a:t>1893 жылы Аманкелді ауданы Сарыторғай ауылында дүниеге келген.</a:t>
            </a:r>
          </a:p>
          <a:p>
            <a:pPr algn="just" eaLnBrk="1" fontAlgn="auto" hangingPunct="1">
              <a:spcBef>
                <a:spcPts val="0"/>
              </a:spcBef>
              <a:spcAft>
                <a:spcPts val="0"/>
              </a:spcAft>
              <a:defRPr/>
            </a:pPr>
            <a:r>
              <a:rPr lang="kk-KZ" b="1" dirty="0">
                <a:solidFill>
                  <a:schemeClr val="accent2">
                    <a:lumMod val="75000"/>
                  </a:schemeClr>
                </a:solidFill>
                <a:latin typeface="Times New Roman" pitchFamily="18" charset="0"/>
                <a:cs typeface="Times New Roman" pitchFamily="18" charset="0"/>
              </a:rPr>
              <a:t>Халық ішінде  атағы көпке тараған қалаулы ұста, белгілі шебер атанған. Аманкелді батыр сарбаздарына ағасы Қожахмет екеуі қылыш соғып, Ұлы Отан соғысы жылдарында тылдағы техника тетігін түгел меңгеріп,  ауылшаруашылық машиналарын іске қосқан.</a:t>
            </a:r>
            <a:endParaRPr lang="ru-RU" b="1" dirty="0">
              <a:solidFill>
                <a:schemeClr val="accent2">
                  <a:lumMod val="75000"/>
                </a:schemeClr>
              </a:solidFill>
              <a:latin typeface="Times New Roman" pitchFamily="18" charset="0"/>
              <a:cs typeface="Times New Roman" pitchFamily="18" charset="0"/>
            </a:endParaRPr>
          </a:p>
        </p:txBody>
      </p:sp>
    </p:spTree>
  </p:cSld>
  <p:clrMapOvr>
    <a:masterClrMapping/>
  </p:clrMapOvr>
  <p:transition advTm="25210">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t\Desktop\зергерлер\IMG-20200623-WA0031.jpg"/>
          <p:cNvPicPr>
            <a:picLocks noChangeAspect="1" noChangeArrowheads="1"/>
          </p:cNvPicPr>
          <p:nvPr/>
        </p:nvPicPr>
        <p:blipFill>
          <a:blip r:embed="rId2">
            <a:extLst>
              <a:ext uri="{28A0092B-C50C-407E-A947-70E740481C1C}">
                <a14:useLocalDpi xmlns:a14="http://schemas.microsoft.com/office/drawing/2010/main" val="0"/>
              </a:ext>
            </a:extLst>
          </a:blip>
          <a:srcRect l="12296" t="25819" r="46719" b="32376"/>
          <a:stretch>
            <a:fillRect/>
          </a:stretch>
        </p:blipFill>
        <p:spPr bwMode="auto">
          <a:xfrm>
            <a:off x="714375" y="428625"/>
            <a:ext cx="4143375"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214938" y="1000125"/>
            <a:ext cx="3571875" cy="4154488"/>
          </a:xfrm>
          <a:prstGeom prst="rect">
            <a:avLst/>
          </a:prstGeom>
          <a:noFill/>
        </p:spPr>
        <p:txBody>
          <a:bodyPr>
            <a:spAutoFit/>
          </a:bodyPr>
          <a:lstStyle/>
          <a:p>
            <a:pPr algn="ctr" eaLnBrk="1" fontAlgn="auto" hangingPunct="1">
              <a:spcBef>
                <a:spcPts val="0"/>
              </a:spcBef>
              <a:spcAft>
                <a:spcPts val="0"/>
              </a:spcAft>
              <a:defRPr/>
            </a:pPr>
            <a:r>
              <a:rPr lang="kk-KZ" sz="2400" b="1" dirty="0">
                <a:solidFill>
                  <a:schemeClr val="accent2">
                    <a:lumMod val="75000"/>
                  </a:schemeClr>
                </a:solidFill>
                <a:latin typeface="Times New Roman" pitchFamily="18" charset="0"/>
                <a:cs typeface="Times New Roman" pitchFamily="18" charset="0"/>
              </a:rPr>
              <a:t>КӨГЕНТАЕВ САДУАҚАС</a:t>
            </a:r>
          </a:p>
          <a:p>
            <a:pPr eaLnBrk="1" fontAlgn="auto" hangingPunct="1">
              <a:spcBef>
                <a:spcPts val="0"/>
              </a:spcBef>
              <a:spcAft>
                <a:spcPts val="0"/>
              </a:spcAft>
              <a:defRPr/>
            </a:pPr>
            <a:endParaRPr lang="kk-KZ" dirty="0">
              <a:latin typeface="Times New Roman" pitchFamily="18" charset="0"/>
              <a:cs typeface="Times New Roman" pitchFamily="18" charset="0"/>
            </a:endParaRPr>
          </a:p>
          <a:p>
            <a:pPr algn="ctr" eaLnBrk="1" fontAlgn="auto" hangingPunct="1">
              <a:spcBef>
                <a:spcPts val="0"/>
              </a:spcBef>
              <a:spcAft>
                <a:spcPts val="0"/>
              </a:spcAft>
              <a:defRPr/>
            </a:pPr>
            <a:r>
              <a:rPr lang="kk-KZ" b="1" dirty="0">
                <a:solidFill>
                  <a:schemeClr val="accent2">
                    <a:lumMod val="75000"/>
                  </a:schemeClr>
                </a:solidFill>
                <a:latin typeface="Times New Roman" pitchFamily="18" charset="0"/>
                <a:cs typeface="Times New Roman" pitchFamily="18" charset="0"/>
              </a:rPr>
              <a:t>1898 жылы Аманкелді ауданы Иманов совхозында дүниеге келген.</a:t>
            </a:r>
          </a:p>
          <a:p>
            <a:pPr algn="just" eaLnBrk="1" fontAlgn="auto" hangingPunct="1">
              <a:spcBef>
                <a:spcPts val="0"/>
              </a:spcBef>
              <a:spcAft>
                <a:spcPts val="0"/>
              </a:spcAft>
              <a:defRPr/>
            </a:pPr>
            <a:r>
              <a:rPr lang="kk-KZ" b="1" dirty="0">
                <a:solidFill>
                  <a:schemeClr val="accent2">
                    <a:lumMod val="75000"/>
                  </a:schemeClr>
                </a:solidFill>
                <a:latin typeface="Times New Roman" pitchFamily="18" charset="0"/>
                <a:cs typeface="Times New Roman" pitchFamily="18" charset="0"/>
              </a:rPr>
              <a:t> Жеті атасынан зергерлік өнерін мирас еткен, бесаспап шебер,  ұста болған. Ұлы Отан соғысы жылдарында жұмысшы-әскер қатарында көзге түсіп, жау қолынан бүлінген техниканы қалпына келтіріп, әскери арба, атқа таға соққан. </a:t>
            </a:r>
            <a:endParaRPr lang="ru-RU" b="1" dirty="0">
              <a:solidFill>
                <a:schemeClr val="accent2">
                  <a:lumMod val="75000"/>
                </a:schemeClr>
              </a:solidFill>
              <a:latin typeface="Times New Roman" pitchFamily="18" charset="0"/>
              <a:cs typeface="Times New Roman" pitchFamily="18" charset="0"/>
            </a:endParaRPr>
          </a:p>
        </p:txBody>
      </p:sp>
    </p:spTree>
  </p:cSld>
  <p:clrMapOvr>
    <a:masterClrMapping/>
  </p:clrMapOvr>
  <p:transition advTm="45224">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1" descr="C:\Users\Usert\Desktop\Фото экспонаты\20191002_180928.jpg"/>
          <p:cNvPicPr>
            <a:picLocks noChangeAspect="1" noChangeArrowheads="1"/>
          </p:cNvPicPr>
          <p:nvPr/>
        </p:nvPicPr>
        <p:blipFill>
          <a:blip r:embed="rId2">
            <a:extLst>
              <a:ext uri="{28A0092B-C50C-407E-A947-70E740481C1C}">
                <a14:useLocalDpi xmlns:a14="http://schemas.microsoft.com/office/drawing/2010/main" val="0"/>
              </a:ext>
            </a:extLst>
          </a:blip>
          <a:srcRect l="9032" t="10512" r="2950" b="22696"/>
          <a:stretch>
            <a:fillRect/>
          </a:stretch>
        </p:blipFill>
        <p:spPr bwMode="auto">
          <a:xfrm>
            <a:off x="1000125" y="642938"/>
            <a:ext cx="728662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2571750" y="4572000"/>
            <a:ext cx="4143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kk-KZ" altLang="ru-RU">
                <a:latin typeface="Times New Roman" panose="02020603050405020304" pitchFamily="18" charset="0"/>
                <a:cs typeface="Times New Roman" panose="02020603050405020304" pitchFamily="18" charset="0"/>
              </a:rPr>
              <a:t>Төсекағаш.  ХІХ ғ.а.  </a:t>
            </a:r>
          </a:p>
          <a:p>
            <a:pPr algn="ctr" eaLnBrk="1" hangingPunct="1"/>
            <a:r>
              <a:rPr lang="kk-KZ" altLang="ru-RU">
                <a:latin typeface="Times New Roman" panose="02020603050405020304" pitchFamily="18" charset="0"/>
                <a:cs typeface="Times New Roman" panose="02020603050405020304" pitchFamily="18" charset="0"/>
              </a:rPr>
              <a:t>Амангелді батырдың анасы Қалампырға тиесілі. </a:t>
            </a:r>
            <a:endParaRPr lang="ru-RU" altLang="ru-RU">
              <a:latin typeface="Times New Roman" panose="02020603050405020304" pitchFamily="18" charset="0"/>
              <a:cs typeface="Times New Roman" panose="02020603050405020304" pitchFamily="18" charset="0"/>
            </a:endParaRPr>
          </a:p>
        </p:txBody>
      </p:sp>
    </p:spTree>
  </p:cSld>
  <p:clrMapOvr>
    <a:masterClrMapping/>
  </p:clrMapOvr>
  <p:transition advTm="34071">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1" descr="F:\Фото экспонаты\20191003_115058.jpg"/>
          <p:cNvPicPr>
            <a:picLocks noChangeAspect="1" noChangeArrowheads="1"/>
          </p:cNvPicPr>
          <p:nvPr/>
        </p:nvPicPr>
        <p:blipFill>
          <a:blip r:embed="rId2">
            <a:extLst>
              <a:ext uri="{28A0092B-C50C-407E-A947-70E740481C1C}">
                <a14:useLocalDpi xmlns:a14="http://schemas.microsoft.com/office/drawing/2010/main" val="0"/>
              </a:ext>
            </a:extLst>
          </a:blip>
          <a:srcRect t="2194" r="19093" b="14571"/>
          <a:stretch>
            <a:fillRect/>
          </a:stretch>
        </p:blipFill>
        <p:spPr bwMode="auto">
          <a:xfrm>
            <a:off x="1143000" y="785813"/>
            <a:ext cx="2582863"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286250" y="2000250"/>
            <a:ext cx="4000500" cy="1938338"/>
          </a:xfrm>
          <a:prstGeom prst="rect">
            <a:avLst/>
          </a:prstGeom>
          <a:noFill/>
        </p:spPr>
        <p:txBody>
          <a:bodyPr>
            <a:spAutoFit/>
          </a:bodyPr>
          <a:lstStyle/>
          <a:p>
            <a:pPr algn="ctr" eaLnBrk="1" fontAlgn="auto" hangingPunct="1">
              <a:spcBef>
                <a:spcPts val="0"/>
              </a:spcBef>
              <a:spcAft>
                <a:spcPts val="0"/>
              </a:spcAft>
              <a:defRPr/>
            </a:pPr>
            <a:r>
              <a:rPr lang="kk-KZ" sz="2000" b="1" dirty="0">
                <a:solidFill>
                  <a:schemeClr val="accent2">
                    <a:lumMod val="75000"/>
                  </a:schemeClr>
                </a:solidFill>
                <a:latin typeface="Times New Roman" pitchFamily="18" charset="0"/>
                <a:cs typeface="Times New Roman" pitchFamily="18" charset="0"/>
              </a:rPr>
              <a:t>Көрік. ХХғ.б.</a:t>
            </a:r>
          </a:p>
          <a:p>
            <a:pPr algn="ctr" eaLnBrk="1" fontAlgn="auto" hangingPunct="1">
              <a:spcBef>
                <a:spcPts val="0"/>
              </a:spcBef>
              <a:spcAft>
                <a:spcPts val="0"/>
              </a:spcAft>
              <a:defRPr/>
            </a:pPr>
            <a:endParaRPr lang="kk-KZ" sz="2000" b="1" dirty="0">
              <a:solidFill>
                <a:schemeClr val="accent2">
                  <a:lumMod val="75000"/>
                </a:schemeClr>
              </a:solidFill>
              <a:latin typeface="Times New Roman" pitchFamily="18" charset="0"/>
              <a:cs typeface="Times New Roman" pitchFamily="18" charset="0"/>
            </a:endParaRPr>
          </a:p>
          <a:p>
            <a:pPr algn="ctr" eaLnBrk="1" fontAlgn="auto" hangingPunct="1">
              <a:spcBef>
                <a:spcPts val="0"/>
              </a:spcBef>
              <a:spcAft>
                <a:spcPts val="0"/>
              </a:spcAft>
              <a:defRPr/>
            </a:pPr>
            <a:r>
              <a:rPr lang="kk-KZ" sz="2000" b="1" dirty="0">
                <a:solidFill>
                  <a:schemeClr val="accent2">
                    <a:lumMod val="75000"/>
                  </a:schemeClr>
                </a:solidFill>
                <a:latin typeface="Times New Roman" pitchFamily="18" charset="0"/>
                <a:cs typeface="Times New Roman" pitchFamily="18" charset="0"/>
              </a:rPr>
              <a:t>1916 жылғы ұлт-азаттық көтерілісте сарбаздарға қару-жарақ соққан ұста Оразбай Аманбайұлының көрігі.</a:t>
            </a:r>
            <a:endParaRPr lang="ru-RU" sz="2000" b="1" dirty="0">
              <a:solidFill>
                <a:schemeClr val="accent2">
                  <a:lumMod val="75000"/>
                </a:schemeClr>
              </a:solidFill>
              <a:latin typeface="Times New Roman" pitchFamily="18" charset="0"/>
              <a:cs typeface="Times New Roman" pitchFamily="18" charset="0"/>
            </a:endParaRPr>
          </a:p>
        </p:txBody>
      </p:sp>
    </p:spTree>
  </p:cSld>
  <p:clrMapOvr>
    <a:masterClrMapping/>
  </p:clrMapOvr>
  <p:transition advTm="12277">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Рисунок 1" descr="F:\Фото экспонаты\20191003_112638.jpg"/>
          <p:cNvPicPr>
            <a:picLocks noChangeAspect="1" noChangeArrowheads="1"/>
          </p:cNvPicPr>
          <p:nvPr/>
        </p:nvPicPr>
        <p:blipFill>
          <a:blip r:embed="rId2">
            <a:extLst>
              <a:ext uri="{28A0092B-C50C-407E-A947-70E740481C1C}">
                <a14:useLocalDpi xmlns:a14="http://schemas.microsoft.com/office/drawing/2010/main" val="0"/>
              </a:ext>
            </a:extLst>
          </a:blip>
          <a:srcRect l="8139" t="6541" r="581" b="15298"/>
          <a:stretch>
            <a:fillRect/>
          </a:stretch>
        </p:blipFill>
        <p:spPr bwMode="auto">
          <a:xfrm>
            <a:off x="1143000" y="214313"/>
            <a:ext cx="3878263" cy="643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2"/>
          <p:cNvSpPr txBox="1">
            <a:spLocks noChangeArrowheads="1"/>
          </p:cNvSpPr>
          <p:nvPr/>
        </p:nvSpPr>
        <p:spPr bwMode="auto">
          <a:xfrm>
            <a:off x="5143500" y="2143125"/>
            <a:ext cx="3143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kk-KZ" altLang="ru-RU">
                <a:latin typeface="Times New Roman" panose="02020603050405020304" pitchFamily="18" charset="0"/>
                <a:cs typeface="Times New Roman" panose="02020603050405020304" pitchFamily="18" charset="0"/>
              </a:rPr>
              <a:t>Күбі. ХХғ. </a:t>
            </a:r>
          </a:p>
          <a:p>
            <a:pPr eaLnBrk="1" hangingPunct="1"/>
            <a:endParaRPr lang="kk-KZ" altLang="ru-RU">
              <a:latin typeface="Times New Roman" panose="02020603050405020304" pitchFamily="18" charset="0"/>
              <a:cs typeface="Times New Roman" panose="02020603050405020304" pitchFamily="18" charset="0"/>
            </a:endParaRPr>
          </a:p>
          <a:p>
            <a:pPr algn="ctr" eaLnBrk="1" hangingPunct="1"/>
            <a:r>
              <a:rPr lang="kk-KZ" altLang="ru-RU">
                <a:latin typeface="Times New Roman" panose="02020603050405020304" pitchFamily="18" charset="0"/>
                <a:cs typeface="Times New Roman" panose="02020603050405020304" pitchFamily="18" charset="0"/>
              </a:rPr>
              <a:t>Қымыз пісуге арналған ыдыс.</a:t>
            </a:r>
            <a:endParaRPr lang="ru-RU" altLang="ru-RU">
              <a:latin typeface="Times New Roman" panose="02020603050405020304" pitchFamily="18" charset="0"/>
              <a:cs typeface="Times New Roman" panose="02020603050405020304" pitchFamily="18" charset="0"/>
            </a:endParaRPr>
          </a:p>
        </p:txBody>
      </p:sp>
    </p:spTree>
  </p:cSld>
  <p:clrMapOvr>
    <a:masterClrMapping/>
  </p:clrMapOvr>
  <p:transition advTm="41309">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229</Words>
  <Application>Microsoft Office PowerPoint</Application>
  <PresentationFormat>Экран (4:3)</PresentationFormat>
  <Paragraphs>30</Paragraphs>
  <Slides>18</Slides>
  <Notes>0</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Calibri</vt:lpstr>
      <vt:lpstr>Arial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Usert</dc:creator>
  <cp:lastModifiedBy>Lennovo G50 .1</cp:lastModifiedBy>
  <cp:revision>15</cp:revision>
  <dcterms:created xsi:type="dcterms:W3CDTF">2020-06-24T03:20:50Z</dcterms:created>
  <dcterms:modified xsi:type="dcterms:W3CDTF">2020-06-25T10:47:15Z</dcterms:modified>
</cp:coreProperties>
</file>